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5"/>
  </p:handoutMasterIdLst>
  <p:sldIdLst>
    <p:sldId id="256" r:id="rId2"/>
    <p:sldId id="257" r:id="rId3"/>
    <p:sldId id="259" r:id="rId4"/>
    <p:sldId id="258" r:id="rId5"/>
    <p:sldId id="260" r:id="rId6"/>
    <p:sldId id="269" r:id="rId7"/>
    <p:sldId id="262" r:id="rId8"/>
    <p:sldId id="263" r:id="rId9"/>
    <p:sldId id="265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26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26.wmf"/><Relationship Id="rId4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CEBD5B-B2F4-462D-9EF4-06A51F3EBA00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11CBF-2C5A-46C0-BBD7-F3DC13A6AD84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B6A168D-9B7F-4B0E-91F5-54735B56944B}" type="datetimeFigureOut">
              <a:rPr lang="uk-UA" smtClean="0"/>
              <a:pPr/>
              <a:t>01.11.2012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DB762FB-B7AD-4209-9DC1-07E7D40CAD6A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>
            <a:spLocks noChangeArrowheads="1"/>
          </p:cNvSpPr>
          <p:nvPr/>
        </p:nvSpPr>
        <p:spPr bwMode="auto">
          <a:xfrm>
            <a:off x="1071538" y="0"/>
            <a:ext cx="4681538" cy="352901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0000">
                  <a:alpha val="17000"/>
                </a:srgbClr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5400" algn="ctr">
            <a:miter lim="800000"/>
            <a:headEnd/>
            <a:tailEnd/>
          </a:ln>
          <a:effectLst/>
          <a:scene3d>
            <a:camera prst="legacyPerspectiveBottom">
              <a:rot lat="900000" lon="60000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800000"/>
            </a:extrusionClr>
          </a:sp3d>
        </p:spPr>
        <p:txBody>
          <a:bodyPr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/>
              <a:t>Площа трикутника</a:t>
            </a:r>
            <a:endParaRPr lang="uk-UA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Урок№3</a:t>
            </a:r>
            <a:endParaRPr lang="uk-UA" sz="3600" dirty="0"/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 rot="10039447">
            <a:off x="5003441" y="771293"/>
            <a:ext cx="2488132" cy="2221695"/>
          </a:xfrm>
          <a:prstGeom prst="rtTriangle">
            <a:avLst/>
          </a:prstGeom>
          <a:gradFill rotWithShape="1">
            <a:gsLst>
              <a:gs pos="0">
                <a:schemeClr val="accent1">
                  <a:alpha val="33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Прямоугольный треугольник 5"/>
          <p:cNvSpPr>
            <a:spLocks noChangeArrowheads="1"/>
          </p:cNvSpPr>
          <p:nvPr/>
        </p:nvSpPr>
        <p:spPr bwMode="auto">
          <a:xfrm rot="8784996">
            <a:off x="4277343" y="1838334"/>
            <a:ext cx="4557712" cy="2492375"/>
          </a:xfrm>
          <a:prstGeom prst="rtTriangle">
            <a:avLst/>
          </a:prstGeom>
          <a:gradFill rotWithShape="1">
            <a:gsLst>
              <a:gs pos="0">
                <a:srgbClr val="FFFF00">
                  <a:alpha val="74001"/>
                </a:srgbClr>
              </a:gs>
              <a:gs pos="100000">
                <a:srgbClr val="FFFF00">
                  <a:gamma/>
                  <a:shade val="46275"/>
                  <a:invGamma/>
                  <a:alpha val="67000"/>
                </a:srgbClr>
              </a:gs>
            </a:gsLst>
            <a:path path="shape">
              <a:fillToRect l="50000" t="50000" r="50000" b="50000"/>
            </a:path>
          </a:gradFill>
          <a:ln w="25400" algn="ctr">
            <a:solidFill>
              <a:srgbClr val="FFFF00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3771" y="142852"/>
            <a:ext cx="537967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Формула 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Герона</a:t>
            </a: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785918" y="1643050"/>
            <a:ext cx="4537075" cy="2376487"/>
            <a:chOff x="1845" y="765"/>
            <a:chExt cx="1755" cy="811"/>
          </a:xfrm>
        </p:grpSpPr>
        <p:cxnSp>
          <p:nvCxnSpPr>
            <p:cNvPr id="5132" name="Прямая соединительная линия 2"/>
            <p:cNvCxnSpPr>
              <a:cxnSpLocks noChangeShapeType="1"/>
            </p:cNvCxnSpPr>
            <p:nvPr/>
          </p:nvCxnSpPr>
          <p:spPr bwMode="auto">
            <a:xfrm rot="16200000" flipH="1">
              <a:off x="2993" y="967"/>
              <a:ext cx="810" cy="405"/>
            </a:xfrm>
            <a:prstGeom prst="line">
              <a:avLst/>
            </a:prstGeom>
            <a:noFill/>
            <a:ln w="76200" algn="ctr">
              <a:solidFill>
                <a:schemeClr val="hlink"/>
              </a:solidFill>
              <a:round/>
              <a:headEnd/>
              <a:tailEnd/>
            </a:ln>
          </p:spPr>
        </p:cxnSp>
        <p:cxnSp>
          <p:nvCxnSpPr>
            <p:cNvPr id="5133" name="Прямая соединительная линия 3"/>
            <p:cNvCxnSpPr>
              <a:cxnSpLocks noChangeShapeType="1"/>
            </p:cNvCxnSpPr>
            <p:nvPr/>
          </p:nvCxnSpPr>
          <p:spPr bwMode="auto">
            <a:xfrm rot="10800000" flipV="1">
              <a:off x="1845" y="765"/>
              <a:ext cx="1350" cy="810"/>
            </a:xfrm>
            <a:prstGeom prst="line">
              <a:avLst/>
            </a:prstGeom>
            <a:noFill/>
            <a:ln w="76200" algn="ctr">
              <a:solidFill>
                <a:schemeClr val="hlink"/>
              </a:solidFill>
              <a:round/>
              <a:headEnd/>
              <a:tailEnd/>
            </a:ln>
          </p:spPr>
        </p:cxnSp>
        <p:cxnSp>
          <p:nvCxnSpPr>
            <p:cNvPr id="5134" name="Прямая соединительная линия 4"/>
            <p:cNvCxnSpPr>
              <a:cxnSpLocks noChangeShapeType="1"/>
            </p:cNvCxnSpPr>
            <p:nvPr/>
          </p:nvCxnSpPr>
          <p:spPr bwMode="auto">
            <a:xfrm>
              <a:off x="1845" y="1575"/>
              <a:ext cx="1755" cy="1"/>
            </a:xfrm>
            <a:prstGeom prst="line">
              <a:avLst/>
            </a:prstGeom>
            <a:noFill/>
            <a:ln w="57150" algn="ctr">
              <a:solidFill>
                <a:schemeClr val="hlink"/>
              </a:solidFill>
              <a:round/>
              <a:headEnd/>
              <a:tailEnd/>
            </a:ln>
          </p:spPr>
        </p:cxnSp>
      </p:grpSp>
      <p:graphicFrame>
        <p:nvGraphicFramePr>
          <p:cNvPr id="5122" name="Object 15"/>
          <p:cNvGraphicFramePr>
            <a:graphicFrameLocks noChangeAspect="1"/>
          </p:cNvGraphicFramePr>
          <p:nvPr/>
        </p:nvGraphicFramePr>
        <p:xfrm>
          <a:off x="912813" y="4244975"/>
          <a:ext cx="6659583" cy="2041545"/>
        </p:xfrm>
        <a:graphic>
          <a:graphicData uri="http://schemas.openxmlformats.org/presentationml/2006/ole">
            <p:oleObj spid="_x0000_s7170" name="Формула" r:id="rId3" imgW="1815840" imgH="660240" progId="Equation.3">
              <p:embed/>
            </p:oleObj>
          </a:graphicData>
        </a:graphic>
      </p:graphicFrame>
      <p:sp>
        <p:nvSpPr>
          <p:cNvPr id="1041" name="Text Box 17"/>
          <p:cNvSpPr txBox="1">
            <a:spLocks noChangeArrowheads="1"/>
          </p:cNvSpPr>
          <p:nvPr/>
        </p:nvSpPr>
        <p:spPr bwMode="auto">
          <a:xfrm>
            <a:off x="5580063" y="1412875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6443663" y="3933825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3" name="Text Box 19"/>
          <p:cNvSpPr txBox="1">
            <a:spLocks noChangeArrowheads="1"/>
          </p:cNvSpPr>
          <p:nvPr/>
        </p:nvSpPr>
        <p:spPr bwMode="auto">
          <a:xfrm>
            <a:off x="1258888" y="3860800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" name="Text Box 20"/>
          <p:cNvSpPr txBox="1">
            <a:spLocks noChangeArrowheads="1"/>
          </p:cNvSpPr>
          <p:nvPr/>
        </p:nvSpPr>
        <p:spPr bwMode="auto">
          <a:xfrm>
            <a:off x="4357686" y="3429000"/>
            <a:ext cx="339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5" name="Text Box 21"/>
          <p:cNvSpPr txBox="1">
            <a:spLocks noChangeArrowheads="1"/>
          </p:cNvSpPr>
          <p:nvPr/>
        </p:nvSpPr>
        <p:spPr bwMode="auto">
          <a:xfrm>
            <a:off x="3059113" y="2133600"/>
            <a:ext cx="296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1046" name="Text Box 22"/>
          <p:cNvSpPr txBox="1">
            <a:spLocks noChangeArrowheads="1"/>
          </p:cNvSpPr>
          <p:nvPr/>
        </p:nvSpPr>
        <p:spPr bwMode="auto">
          <a:xfrm>
            <a:off x="6084888" y="2565400"/>
            <a:ext cx="31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6644" y="614364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№183</a:t>
            </a:r>
            <a:endParaRPr lang="uk-UA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3504" y="928670"/>
            <a:ext cx="37147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№203 (розібрати усно)</a:t>
            </a:r>
          </a:p>
          <a:p>
            <a:r>
              <a:rPr lang="uk-UA" sz="2800" b="1" dirty="0" smtClean="0"/>
              <a:t>№198(1)</a:t>
            </a:r>
          </a:p>
        </p:txBody>
      </p:sp>
      <p:sp>
        <p:nvSpPr>
          <p:cNvPr id="3" name="AutoShape 7"/>
          <p:cNvSpPr>
            <a:spLocks noChangeArrowheads="1"/>
          </p:cNvSpPr>
          <p:nvPr/>
        </p:nvSpPr>
        <p:spPr bwMode="auto">
          <a:xfrm rot="2295181">
            <a:off x="290146" y="803922"/>
            <a:ext cx="6563442" cy="3517033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uk-UA"/>
          </a:p>
        </p:txBody>
      </p:sp>
      <p:graphicFrame>
        <p:nvGraphicFramePr>
          <p:cNvPr id="29" name="Object 29"/>
          <p:cNvGraphicFramePr>
            <a:graphicFrameLocks noChangeAspect="1"/>
          </p:cNvGraphicFramePr>
          <p:nvPr/>
        </p:nvGraphicFramePr>
        <p:xfrm>
          <a:off x="1000100" y="285728"/>
          <a:ext cx="2357454" cy="773217"/>
        </p:xfrm>
        <a:graphic>
          <a:graphicData uri="http://schemas.openxmlformats.org/presentationml/2006/ole">
            <p:oleObj spid="_x0000_s8194" name="Формула" r:id="rId3" imgW="927000" imgH="393480" progId="Equation.3">
              <p:embed/>
            </p:oleObj>
          </a:graphicData>
        </a:graphic>
      </p:graphicFrame>
      <p:graphicFrame>
        <p:nvGraphicFramePr>
          <p:cNvPr id="77839" name="Object 6"/>
          <p:cNvGraphicFramePr>
            <a:graphicFrameLocks noChangeAspect="1"/>
          </p:cNvGraphicFramePr>
          <p:nvPr/>
        </p:nvGraphicFramePr>
        <p:xfrm>
          <a:off x="1428728" y="1714488"/>
          <a:ext cx="1571604" cy="894505"/>
        </p:xfrm>
        <a:graphic>
          <a:graphicData uri="http://schemas.openxmlformats.org/presentationml/2006/ole">
            <p:oleObj spid="_x0000_s8195" name="Equation" r:id="rId4" imgW="685800" imgH="393700" progId="">
              <p:embed/>
            </p:oleObj>
          </a:graphicData>
        </a:graphic>
      </p:graphicFrame>
      <p:graphicFrame>
        <p:nvGraphicFramePr>
          <p:cNvPr id="8196" name="Object 25"/>
          <p:cNvGraphicFramePr>
            <a:graphicFrameLocks noChangeAspect="1"/>
          </p:cNvGraphicFramePr>
          <p:nvPr/>
        </p:nvGraphicFramePr>
        <p:xfrm>
          <a:off x="2214546" y="2928934"/>
          <a:ext cx="2071702" cy="824004"/>
        </p:xfrm>
        <a:graphic>
          <a:graphicData uri="http://schemas.openxmlformats.org/presentationml/2006/ole">
            <p:oleObj spid="_x0000_s8196" name="Формула" r:id="rId5" imgW="990360" imgH="393480" progId="Equation.3">
              <p:embed/>
            </p:oleObj>
          </a:graphicData>
        </a:graphic>
      </p:graphicFrame>
      <p:graphicFrame>
        <p:nvGraphicFramePr>
          <p:cNvPr id="8197" name="Object 25"/>
          <p:cNvGraphicFramePr>
            <a:graphicFrameLocks noChangeAspect="1"/>
          </p:cNvGraphicFramePr>
          <p:nvPr/>
        </p:nvGraphicFramePr>
        <p:xfrm>
          <a:off x="285720" y="3929066"/>
          <a:ext cx="1655762" cy="950913"/>
        </p:xfrm>
        <a:graphic>
          <a:graphicData uri="http://schemas.openxmlformats.org/presentationml/2006/ole">
            <p:oleObj spid="_x0000_s8197" name="Формула" r:id="rId6" imgW="685800" imgH="393480" progId="Equation.3">
              <p:embed/>
            </p:oleObj>
          </a:graphicData>
        </a:graphic>
      </p:graphicFrame>
      <p:graphicFrame>
        <p:nvGraphicFramePr>
          <p:cNvPr id="8198" name="Object 15"/>
          <p:cNvGraphicFramePr>
            <a:graphicFrameLocks noChangeAspect="1"/>
          </p:cNvGraphicFramePr>
          <p:nvPr/>
        </p:nvGraphicFramePr>
        <p:xfrm>
          <a:off x="714348" y="5715016"/>
          <a:ext cx="5072098" cy="620229"/>
        </p:xfrm>
        <a:graphic>
          <a:graphicData uri="http://schemas.openxmlformats.org/presentationml/2006/ole">
            <p:oleObj spid="_x0000_s8198" name="Формула" r:id="rId7" imgW="175248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7"/>
          <p:cNvSpPr>
            <a:spLocks noChangeArrowheads="1"/>
          </p:cNvSpPr>
          <p:nvPr/>
        </p:nvSpPr>
        <p:spPr bwMode="auto">
          <a:xfrm rot="2295181">
            <a:off x="290146" y="803922"/>
            <a:ext cx="6563442" cy="3517033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uk-UA"/>
          </a:p>
        </p:txBody>
      </p:sp>
      <p:graphicFrame>
        <p:nvGraphicFramePr>
          <p:cNvPr id="29" name="Object 29"/>
          <p:cNvGraphicFramePr>
            <a:graphicFrameLocks noChangeAspect="1"/>
          </p:cNvGraphicFramePr>
          <p:nvPr/>
        </p:nvGraphicFramePr>
        <p:xfrm>
          <a:off x="1000100" y="285728"/>
          <a:ext cx="2357454" cy="773217"/>
        </p:xfrm>
        <a:graphic>
          <a:graphicData uri="http://schemas.openxmlformats.org/presentationml/2006/ole">
            <p:oleObj spid="_x0000_s9218" name="Формула" r:id="rId3" imgW="927000" imgH="393480" progId="Equation.3">
              <p:embed/>
            </p:oleObj>
          </a:graphicData>
        </a:graphic>
      </p:graphicFrame>
      <p:graphicFrame>
        <p:nvGraphicFramePr>
          <p:cNvPr id="77839" name="Object 6"/>
          <p:cNvGraphicFramePr>
            <a:graphicFrameLocks noChangeAspect="1"/>
          </p:cNvGraphicFramePr>
          <p:nvPr/>
        </p:nvGraphicFramePr>
        <p:xfrm>
          <a:off x="1428728" y="1714488"/>
          <a:ext cx="1571604" cy="894505"/>
        </p:xfrm>
        <a:graphic>
          <a:graphicData uri="http://schemas.openxmlformats.org/presentationml/2006/ole">
            <p:oleObj spid="_x0000_s9219" name="Equation" r:id="rId4" imgW="685800" imgH="393700" progId="">
              <p:embed/>
            </p:oleObj>
          </a:graphicData>
        </a:graphic>
      </p:graphicFrame>
      <p:graphicFrame>
        <p:nvGraphicFramePr>
          <p:cNvPr id="8196" name="Object 25"/>
          <p:cNvGraphicFramePr>
            <a:graphicFrameLocks noChangeAspect="1"/>
          </p:cNvGraphicFramePr>
          <p:nvPr/>
        </p:nvGraphicFramePr>
        <p:xfrm>
          <a:off x="2214546" y="2928934"/>
          <a:ext cx="2071702" cy="824004"/>
        </p:xfrm>
        <a:graphic>
          <a:graphicData uri="http://schemas.openxmlformats.org/presentationml/2006/ole">
            <p:oleObj spid="_x0000_s9220" name="Формула" r:id="rId5" imgW="990360" imgH="393480" progId="Equation.3">
              <p:embed/>
            </p:oleObj>
          </a:graphicData>
        </a:graphic>
      </p:graphicFrame>
      <p:graphicFrame>
        <p:nvGraphicFramePr>
          <p:cNvPr id="8197" name="Object 25"/>
          <p:cNvGraphicFramePr>
            <a:graphicFrameLocks noChangeAspect="1"/>
          </p:cNvGraphicFramePr>
          <p:nvPr/>
        </p:nvGraphicFramePr>
        <p:xfrm>
          <a:off x="285720" y="3929066"/>
          <a:ext cx="1655762" cy="950913"/>
        </p:xfrm>
        <a:graphic>
          <a:graphicData uri="http://schemas.openxmlformats.org/presentationml/2006/ole">
            <p:oleObj spid="_x0000_s9221" name="Формула" r:id="rId6" imgW="685800" imgH="393480" progId="Equation.3">
              <p:embed/>
            </p:oleObj>
          </a:graphicData>
        </a:graphic>
      </p:graphicFrame>
      <p:graphicFrame>
        <p:nvGraphicFramePr>
          <p:cNvPr id="8198" name="Object 15"/>
          <p:cNvGraphicFramePr>
            <a:graphicFrameLocks noChangeAspect="1"/>
          </p:cNvGraphicFramePr>
          <p:nvPr/>
        </p:nvGraphicFramePr>
        <p:xfrm>
          <a:off x="714348" y="5715016"/>
          <a:ext cx="5072098" cy="620229"/>
        </p:xfrm>
        <a:graphic>
          <a:graphicData uri="http://schemas.openxmlformats.org/presentationml/2006/ole">
            <p:oleObj spid="_x0000_s9222" name="Формула" r:id="rId7" imgW="1752480" imgH="25380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929026" y="285728"/>
            <a:ext cx="5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Підведемо підсумки</a:t>
            </a:r>
            <a:endParaRPr lang="uk-UA" sz="3200" b="1" dirty="0"/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8" y="2285992"/>
            <a:ext cx="2592387" cy="193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1285860"/>
            <a:ext cx="59795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/>
              <a:t>Домашнє завдання</a:t>
            </a:r>
            <a:endParaRPr lang="uk-UA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71670" y="2643182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1)Вивчити формули</a:t>
            </a:r>
          </a:p>
          <a:p>
            <a:r>
              <a:rPr lang="uk-UA" sz="2400" dirty="0" smtClean="0"/>
              <a:t>2)№182</a:t>
            </a:r>
          </a:p>
          <a:p>
            <a:r>
              <a:rPr lang="uk-UA" sz="2400" dirty="0" smtClean="0"/>
              <a:t>№203</a:t>
            </a:r>
            <a:endParaRPr lang="uk-UA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929198"/>
            <a:ext cx="672284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786314" y="4214818"/>
            <a:ext cx="28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+</a:t>
            </a:r>
            <a:endParaRPr lang="uk-UA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67600" cy="1143000"/>
          </a:xfrm>
        </p:spPr>
        <p:txBody>
          <a:bodyPr/>
          <a:lstStyle/>
          <a:p>
            <a:r>
              <a:rPr lang="uk-UA" b="1" dirty="0" smtClean="0"/>
              <a:t>Перевірка домашнього завдання</a:t>
            </a:r>
            <a:endParaRPr lang="uk-UA" b="1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7500990" cy="806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5-конечная звезда 4"/>
          <p:cNvSpPr/>
          <p:nvPr/>
        </p:nvSpPr>
        <p:spPr>
          <a:xfrm>
            <a:off x="214282" y="1285860"/>
            <a:ext cx="357190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3116"/>
            <a:ext cx="7429552" cy="4503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67600" cy="1143000"/>
          </a:xfrm>
        </p:spPr>
        <p:txBody>
          <a:bodyPr/>
          <a:lstStyle/>
          <a:p>
            <a:r>
              <a:rPr lang="uk-UA" b="1" dirty="0" smtClean="0"/>
              <a:t>Перевірка домашнього завдання</a:t>
            </a:r>
            <a:endParaRPr lang="uk-UA" b="1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214282" y="1285860"/>
            <a:ext cx="357190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142984"/>
            <a:ext cx="7072362" cy="67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928802"/>
            <a:ext cx="7500990" cy="4458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>
          <a:xfrm>
            <a:off x="285720" y="857232"/>
            <a:ext cx="1643074" cy="128588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572132" y="2214554"/>
          <a:ext cx="2926239" cy="571504"/>
        </p:xfrm>
        <a:graphic>
          <a:graphicData uri="http://schemas.openxmlformats.org/presentationml/2006/ole">
            <p:oleObj spid="_x0000_s2050" name="Формула" r:id="rId3" imgW="799920" imgH="203040" progId="Equation.3">
              <p:embed/>
            </p:oleObj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5643570" y="3857628"/>
          <a:ext cx="2857524" cy="865351"/>
        </p:xfrm>
        <a:graphic>
          <a:graphicData uri="http://schemas.openxmlformats.org/presentationml/2006/ole">
            <p:oleObj spid="_x0000_s2051" name="Формула" r:id="rId4" imgW="1002960" imgH="393480" progId="Equation.3">
              <p:embed/>
            </p:oleObj>
          </a:graphicData>
        </a:graphic>
      </p:graphicFrame>
      <p:sp>
        <p:nvSpPr>
          <p:cNvPr id="7" name="Блок-схема: решение 6"/>
          <p:cNvSpPr/>
          <p:nvPr/>
        </p:nvSpPr>
        <p:spPr>
          <a:xfrm>
            <a:off x="6286512" y="714356"/>
            <a:ext cx="2286016" cy="1357322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2857488" y="5214950"/>
          <a:ext cx="3000397" cy="659970"/>
        </p:xfrm>
        <a:graphic>
          <a:graphicData uri="http://schemas.openxmlformats.org/presentationml/2006/ole">
            <p:oleObj spid="_x0000_s2052" name="Формула" r:id="rId5" imgW="799920" imgH="2286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928662" y="2786058"/>
          <a:ext cx="2286016" cy="1052837"/>
        </p:xfrm>
        <a:graphic>
          <a:graphicData uri="http://schemas.openxmlformats.org/presentationml/2006/ole">
            <p:oleObj spid="_x0000_s2053" name="Формула" r:id="rId6" imgW="660240" imgH="393480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85720" y="4714884"/>
            <a:ext cx="257176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3857620" y="2857496"/>
          <a:ext cx="2786063" cy="952500"/>
        </p:xfrm>
        <a:graphic>
          <a:graphicData uri="http://schemas.openxmlformats.org/presentationml/2006/ole">
            <p:oleObj spid="_x0000_s2054" name="Формула" r:id="rId7" imgW="888840" imgH="393480" progId="Equation.3">
              <p:embed/>
            </p:oleObj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3000364" y="1714488"/>
          <a:ext cx="1627188" cy="623887"/>
        </p:xfrm>
        <a:graphic>
          <a:graphicData uri="http://schemas.openxmlformats.org/presentationml/2006/ole">
            <p:oleObj spid="_x0000_s2055" name="Формула" r:id="rId8" imgW="444240" imgH="17748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28662" y="35716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Паралелограм</a:t>
            </a:r>
            <a:endParaRPr lang="uk-UA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715140" y="35716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Ромб</a:t>
            </a:r>
            <a:endParaRPr lang="uk-UA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7158" y="607220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Прямокутник</a:t>
            </a:r>
            <a:endParaRPr lang="uk-UA" b="1" dirty="0"/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 rot="3373492">
            <a:off x="6646886" y="5106428"/>
            <a:ext cx="1917176" cy="859986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uk-UA"/>
          </a:p>
        </p:txBody>
      </p:sp>
      <p:sp>
        <p:nvSpPr>
          <p:cNvPr id="17" name="TextBox 16"/>
          <p:cNvSpPr txBox="1"/>
          <p:nvPr/>
        </p:nvSpPr>
        <p:spPr>
          <a:xfrm>
            <a:off x="5857852" y="6143644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Трикутник</a:t>
            </a:r>
            <a:endParaRPr lang="uk-UA" b="1" dirty="0"/>
          </a:p>
        </p:txBody>
      </p:sp>
      <p:graphicFrame>
        <p:nvGraphicFramePr>
          <p:cNvPr id="29" name="Object 29"/>
          <p:cNvGraphicFramePr>
            <a:graphicFrameLocks noChangeAspect="1"/>
          </p:cNvGraphicFramePr>
          <p:nvPr/>
        </p:nvGraphicFramePr>
        <p:xfrm>
          <a:off x="3000364" y="500042"/>
          <a:ext cx="3266673" cy="1071573"/>
        </p:xfrm>
        <a:graphic>
          <a:graphicData uri="http://schemas.openxmlformats.org/presentationml/2006/ole">
            <p:oleObj spid="_x0000_s2056" name="Формула" r:id="rId9" imgW="927000" imgH="393480" progId="Equation.3">
              <p:embed/>
            </p:oleObj>
          </a:graphicData>
        </a:graphic>
      </p:graphicFrame>
      <p:graphicFrame>
        <p:nvGraphicFramePr>
          <p:cNvPr id="77839" name="Object 6"/>
          <p:cNvGraphicFramePr>
            <a:graphicFrameLocks noChangeAspect="1"/>
          </p:cNvGraphicFramePr>
          <p:nvPr/>
        </p:nvGraphicFramePr>
        <p:xfrm>
          <a:off x="2786050" y="3714752"/>
          <a:ext cx="1905000" cy="1084263"/>
        </p:xfrm>
        <a:graphic>
          <a:graphicData uri="http://schemas.openxmlformats.org/presentationml/2006/ole">
            <p:oleObj spid="_x0000_s2057" name="Equation" r:id="rId10" imgW="685800" imgH="3937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1847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268413"/>
            <a:ext cx="2347913" cy="2449512"/>
          </a:xfrm>
          <a:prstGeom prst="rect">
            <a:avLst/>
          </a:prstGeom>
          <a:noFill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429132"/>
            <a:ext cx="2592387" cy="1939925"/>
          </a:xfrm>
          <a:prstGeom prst="rect">
            <a:avLst/>
          </a:prstGeom>
          <a:noFill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1412875"/>
            <a:ext cx="2735262" cy="2146300"/>
          </a:xfrm>
          <a:prstGeom prst="rect">
            <a:avLst/>
          </a:prstGeom>
          <a:noFill/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4365625"/>
            <a:ext cx="2374900" cy="2120900"/>
          </a:xfrm>
          <a:prstGeom prst="rect">
            <a:avLst/>
          </a:prstGeom>
          <a:noFill/>
        </p:spPr>
      </p:pic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6238" y="4365625"/>
            <a:ext cx="3024187" cy="2085975"/>
          </a:xfrm>
          <a:prstGeom prst="rect">
            <a:avLst/>
          </a:prstGeom>
          <a:noFill/>
        </p:spPr>
      </p:pic>
      <p:pic>
        <p:nvPicPr>
          <p:cNvPr id="8210" name="Picture 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1500174"/>
            <a:ext cx="2735262" cy="2252663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642910" y="0"/>
            <a:ext cx="7467600" cy="1143000"/>
          </a:xfrm>
        </p:spPr>
        <p:txBody>
          <a:bodyPr/>
          <a:lstStyle/>
          <a:p>
            <a:r>
              <a:rPr lang="uk-UA" b="1" dirty="0" smtClean="0"/>
              <a:t>Обчислити площу трикутника</a:t>
            </a:r>
            <a:endParaRPr lang="uk-UA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81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555875" y="1341438"/>
            <a:ext cx="6048375" cy="3744912"/>
            <a:chOff x="1746" y="1207"/>
            <a:chExt cx="3538" cy="2041"/>
          </a:xfrm>
        </p:grpSpPr>
        <p:sp>
          <p:nvSpPr>
            <p:cNvPr id="11271" name="Text Box 5"/>
            <p:cNvSpPr txBox="1">
              <a:spLocks noChangeArrowheads="1"/>
            </p:cNvSpPr>
            <p:nvPr/>
          </p:nvSpPr>
          <p:spPr bwMode="auto">
            <a:xfrm>
              <a:off x="1973" y="1616"/>
              <a:ext cx="3209" cy="1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800100" lvl="1" indent="-342900">
                <a:spcBef>
                  <a:spcPct val="50000"/>
                </a:spcBef>
                <a:buFontTx/>
                <a:buAutoNum type="arabicPeriod"/>
              </a:pPr>
              <a:r>
                <a:rPr lang="ru-RU" sz="2000" b="1" dirty="0" err="1">
                  <a:solidFill>
                    <a:srgbClr val="00B050"/>
                  </a:solidFill>
                </a:rPr>
                <a:t>Повторити</a:t>
              </a:r>
              <a:r>
                <a:rPr lang="ru-RU" sz="2000" b="1" dirty="0">
                  <a:solidFill>
                    <a:srgbClr val="00B050"/>
                  </a:solidFill>
                </a:rPr>
                <a:t> </a:t>
              </a:r>
              <a:r>
                <a:rPr lang="ru-RU" sz="2000" b="1" dirty="0" err="1">
                  <a:solidFill>
                    <a:srgbClr val="00B050"/>
                  </a:solidFill>
                </a:rPr>
                <a:t>способи</a:t>
              </a:r>
              <a:r>
                <a:rPr lang="ru-RU" sz="2000" b="1" dirty="0">
                  <a:solidFill>
                    <a:srgbClr val="00B050"/>
                  </a:solidFill>
                </a:rPr>
                <a:t> </a:t>
              </a:r>
              <a:r>
                <a:rPr lang="ru-RU" sz="2000" b="1" dirty="0" err="1">
                  <a:solidFill>
                    <a:srgbClr val="00B050"/>
                  </a:solidFill>
                </a:rPr>
                <a:t>знаходження</a:t>
              </a:r>
              <a:r>
                <a:rPr lang="ru-RU" sz="2000" b="1" dirty="0">
                  <a:solidFill>
                    <a:srgbClr val="00B050"/>
                  </a:solidFill>
                </a:rPr>
                <a:t> </a:t>
              </a:r>
              <a:r>
                <a:rPr lang="ru-RU" sz="2000" b="1" dirty="0" err="1">
                  <a:solidFill>
                    <a:srgbClr val="00B050"/>
                  </a:solidFill>
                </a:rPr>
                <a:t>площі</a:t>
              </a:r>
              <a:r>
                <a:rPr lang="ru-RU" sz="2000" b="1" dirty="0">
                  <a:solidFill>
                    <a:srgbClr val="00B050"/>
                  </a:solidFill>
                </a:rPr>
                <a:t> </a:t>
              </a:r>
              <a:r>
                <a:rPr lang="ru-RU" sz="2000" b="1" dirty="0" err="1">
                  <a:solidFill>
                    <a:srgbClr val="00B050"/>
                  </a:solidFill>
                </a:rPr>
                <a:t>трикутника</a:t>
              </a:r>
              <a:r>
                <a:rPr lang="ru-RU" sz="2000" b="1" dirty="0">
                  <a:solidFill>
                    <a:srgbClr val="00B050"/>
                  </a:solidFill>
                </a:rPr>
                <a:t>.</a:t>
              </a:r>
            </a:p>
            <a:p>
              <a:pPr marL="800100" lvl="1" indent="-342900">
                <a:spcBef>
                  <a:spcPct val="50000"/>
                </a:spcBef>
                <a:buFontTx/>
                <a:buAutoNum type="arabicPeriod"/>
              </a:pPr>
              <a:r>
                <a:rPr lang="ru-RU" sz="2000" b="1" dirty="0" err="1">
                  <a:solidFill>
                    <a:srgbClr val="00B050"/>
                  </a:solidFill>
                </a:rPr>
                <a:t>Знайти</a:t>
              </a:r>
              <a:r>
                <a:rPr lang="ru-RU" sz="2000" b="1" dirty="0">
                  <a:solidFill>
                    <a:srgbClr val="00B050"/>
                  </a:solidFill>
                </a:rPr>
                <a:t> </a:t>
              </a:r>
              <a:r>
                <a:rPr lang="ru-RU" sz="2000" b="1" dirty="0" err="1">
                  <a:solidFill>
                    <a:srgbClr val="00B050"/>
                  </a:solidFill>
                </a:rPr>
                <a:t>інші</a:t>
              </a:r>
              <a:r>
                <a:rPr lang="ru-RU" sz="2000" b="1" dirty="0">
                  <a:solidFill>
                    <a:srgbClr val="00B050"/>
                  </a:solidFill>
                </a:rPr>
                <a:t> </a:t>
              </a:r>
              <a:r>
                <a:rPr lang="ru-RU" sz="2000" b="1" dirty="0" err="1">
                  <a:solidFill>
                    <a:srgbClr val="00B050"/>
                  </a:solidFill>
                </a:rPr>
                <a:t>способи</a:t>
              </a:r>
              <a:r>
                <a:rPr lang="ru-RU" sz="2000" b="1" dirty="0">
                  <a:solidFill>
                    <a:srgbClr val="00B050"/>
                  </a:solidFill>
                </a:rPr>
                <a:t> </a:t>
              </a:r>
              <a:r>
                <a:rPr lang="ru-RU" sz="2000" b="1" dirty="0" err="1">
                  <a:solidFill>
                    <a:srgbClr val="00B050"/>
                  </a:solidFill>
                </a:rPr>
                <a:t>обчислення</a:t>
              </a:r>
              <a:r>
                <a:rPr lang="ru-RU" sz="2000" b="1" dirty="0">
                  <a:solidFill>
                    <a:srgbClr val="00B050"/>
                  </a:solidFill>
                </a:rPr>
                <a:t> </a:t>
              </a:r>
              <a:r>
                <a:rPr lang="ru-RU" sz="2000" b="1" dirty="0" err="1">
                  <a:solidFill>
                    <a:srgbClr val="00B050"/>
                  </a:solidFill>
                </a:rPr>
                <a:t>площі</a:t>
              </a:r>
              <a:r>
                <a:rPr lang="ru-RU" sz="2000" b="1" dirty="0">
                  <a:solidFill>
                    <a:srgbClr val="00B050"/>
                  </a:solidFill>
                </a:rPr>
                <a:t> </a:t>
              </a:r>
              <a:r>
                <a:rPr lang="ru-RU" sz="2000" b="1" dirty="0" err="1">
                  <a:solidFill>
                    <a:srgbClr val="00B050"/>
                  </a:solidFill>
                </a:rPr>
                <a:t>трикутника</a:t>
              </a:r>
              <a:r>
                <a:rPr lang="ru-RU" sz="2000" b="1" dirty="0">
                  <a:solidFill>
                    <a:srgbClr val="00B050"/>
                  </a:solidFill>
                </a:rPr>
                <a:t>.</a:t>
              </a:r>
            </a:p>
            <a:p>
              <a:pPr marL="800100" lvl="1" indent="-342900">
                <a:spcBef>
                  <a:spcPct val="50000"/>
                </a:spcBef>
                <a:buFontTx/>
                <a:buAutoNum type="arabicPeriod"/>
              </a:pPr>
              <a:r>
                <a:rPr lang="ru-RU" sz="2000" b="1" dirty="0" err="1">
                  <a:solidFill>
                    <a:srgbClr val="00B050"/>
                  </a:solidFill>
                </a:rPr>
                <a:t>Навчитися</a:t>
              </a:r>
              <a:r>
                <a:rPr lang="ru-RU" sz="2000" b="1" dirty="0">
                  <a:solidFill>
                    <a:srgbClr val="00B050"/>
                  </a:solidFill>
                </a:rPr>
                <a:t> </a:t>
              </a:r>
              <a:r>
                <a:rPr lang="ru-RU" sz="2000" b="1" dirty="0" err="1">
                  <a:solidFill>
                    <a:srgbClr val="00B050"/>
                  </a:solidFill>
                </a:rPr>
                <a:t>їх</a:t>
              </a:r>
              <a:r>
                <a:rPr lang="ru-RU" sz="2000" b="1" dirty="0">
                  <a:solidFill>
                    <a:srgbClr val="00B050"/>
                  </a:solidFill>
                </a:rPr>
                <a:t> </a:t>
              </a:r>
              <a:r>
                <a:rPr lang="ru-RU" sz="2000" b="1" smtClean="0">
                  <a:solidFill>
                    <a:srgbClr val="00B050"/>
                  </a:solidFill>
                </a:rPr>
                <a:t>застосовувати</a:t>
              </a:r>
              <a:endParaRPr lang="ru-RU" sz="2000" b="1" dirty="0">
                <a:solidFill>
                  <a:srgbClr val="00B050"/>
                </a:solidFill>
              </a:endParaRPr>
            </a:p>
          </p:txBody>
        </p:sp>
        <p:sp>
          <p:nvSpPr>
            <p:cNvPr id="11272" name="AutoShape 10"/>
            <p:cNvSpPr>
              <a:spLocks noChangeArrowheads="1"/>
            </p:cNvSpPr>
            <p:nvPr/>
          </p:nvSpPr>
          <p:spPr bwMode="auto">
            <a:xfrm>
              <a:off x="1746" y="1207"/>
              <a:ext cx="3538" cy="2041"/>
            </a:xfrm>
            <a:prstGeom prst="cloudCallout">
              <a:avLst>
                <a:gd name="adj1" fmla="val -13991"/>
                <a:gd name="adj2" fmla="val 96301"/>
              </a:avLst>
            </a:prstGeom>
            <a:noFill/>
            <a:ln w="76200">
              <a:pattFill prst="sphere">
                <a:fgClr>
                  <a:srgbClr val="0066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uk-UA"/>
            </a:p>
          </p:txBody>
        </p:sp>
      </p:grp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323850" y="485775"/>
            <a:ext cx="7200900" cy="5238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BFF37"/>
              </a:gs>
              <a:gs pos="100000">
                <a:schemeClr val="bg1"/>
              </a:gs>
            </a:gsLst>
            <a:lin ang="5400000" scaled="1"/>
          </a:gradFill>
          <a:ln w="76200">
            <a:pattFill prst="sphere">
              <a:fgClr>
                <a:schemeClr val="bg1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00B050"/>
                </a:solidFill>
              </a:rPr>
              <a:t>Мета уроку:</a:t>
            </a: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611188" y="1709738"/>
            <a:ext cx="2070100" cy="3440112"/>
            <a:chOff x="385" y="1077"/>
            <a:chExt cx="1304" cy="2167"/>
          </a:xfrm>
        </p:grpSpPr>
        <p:sp>
          <p:nvSpPr>
            <p:cNvPr id="11269" name="AutoShape 7"/>
            <p:cNvSpPr>
              <a:spLocks noChangeArrowheads="1"/>
            </p:cNvSpPr>
            <p:nvPr/>
          </p:nvSpPr>
          <p:spPr bwMode="auto">
            <a:xfrm rot="4888796">
              <a:off x="-47" y="1509"/>
              <a:ext cx="2167" cy="1304"/>
            </a:xfrm>
            <a:prstGeom prst="flowChartExtra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uk-UA"/>
            </a:p>
          </p:txBody>
        </p:sp>
        <p:sp>
          <p:nvSpPr>
            <p:cNvPr id="11270" name="Text Box 12"/>
            <p:cNvSpPr txBox="1">
              <a:spLocks noChangeArrowheads="1"/>
            </p:cNvSpPr>
            <p:nvPr/>
          </p:nvSpPr>
          <p:spPr bwMode="auto">
            <a:xfrm>
              <a:off x="612" y="1842"/>
              <a:ext cx="713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  <a:latin typeface="Ariaw" pitchFamily="34" charset="0"/>
                </a:rPr>
                <a:t>S</a:t>
              </a:r>
              <a:r>
                <a:rPr lang="ru-RU" sz="3600" b="1">
                  <a:solidFill>
                    <a:schemeClr val="bg1"/>
                  </a:solidFill>
                  <a:latin typeface="Ariaw" pitchFamily="34" charset="0"/>
                </a:rPr>
                <a:t> - ?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-87628"/>
            <a:ext cx="23574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339975" y="1916113"/>
            <a:ext cx="1871663" cy="1873250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684213" y="1268413"/>
            <a:ext cx="4225925" cy="2576512"/>
            <a:chOff x="1485" y="1215"/>
            <a:chExt cx="1890" cy="1215"/>
          </a:xfrm>
        </p:grpSpPr>
        <p:cxnSp>
          <p:nvCxnSpPr>
            <p:cNvPr id="3094" name="Прямая соединительная линия 3"/>
            <p:cNvCxnSpPr>
              <a:cxnSpLocks noChangeShapeType="1"/>
            </p:cNvCxnSpPr>
            <p:nvPr/>
          </p:nvCxnSpPr>
          <p:spPr bwMode="auto">
            <a:xfrm rot="16200000" flipH="1">
              <a:off x="2475" y="1485"/>
              <a:ext cx="1170" cy="630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95" name="Прямая соединительная линия 5"/>
            <p:cNvCxnSpPr>
              <a:cxnSpLocks noChangeShapeType="1"/>
            </p:cNvCxnSpPr>
            <p:nvPr/>
          </p:nvCxnSpPr>
          <p:spPr bwMode="auto">
            <a:xfrm rot="10800000" flipV="1">
              <a:off x="1485" y="1215"/>
              <a:ext cx="1260" cy="1215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96" name="Прямая соединительная линия 11"/>
            <p:cNvCxnSpPr>
              <a:cxnSpLocks noChangeShapeType="1"/>
            </p:cNvCxnSpPr>
            <p:nvPr/>
          </p:nvCxnSpPr>
          <p:spPr bwMode="auto">
            <a:xfrm flipV="1">
              <a:off x="1485" y="2385"/>
              <a:ext cx="1890" cy="45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755650" y="1268413"/>
            <a:ext cx="4103688" cy="2520950"/>
            <a:chOff x="1485" y="1215"/>
            <a:chExt cx="1890" cy="1215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2327" y="1543"/>
              <a:ext cx="746" cy="90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2655" y="1961"/>
              <a:ext cx="720" cy="424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rot="10800000" flipV="1">
              <a:off x="1485" y="1961"/>
              <a:ext cx="1170" cy="469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2484438" y="2133600"/>
            <a:ext cx="1655762" cy="1655763"/>
            <a:chOff x="2295" y="1665"/>
            <a:chExt cx="720" cy="720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655" y="1800"/>
              <a:ext cx="360" cy="179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rot="16200000" flipH="1">
              <a:off x="2321" y="1639"/>
              <a:ext cx="318" cy="37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rot="5400000">
              <a:off x="2453" y="2182"/>
              <a:ext cx="405" cy="1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179388" y="3860800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>
            <a:off x="3779838" y="1125538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70" name="Text Box 34"/>
          <p:cNvSpPr txBox="1">
            <a:spLocks noChangeArrowheads="1"/>
          </p:cNvSpPr>
          <p:nvPr/>
        </p:nvSpPr>
        <p:spPr bwMode="auto">
          <a:xfrm>
            <a:off x="5003800" y="3573463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71" name="Text Box 35"/>
          <p:cNvSpPr txBox="1">
            <a:spLocks noChangeArrowheads="1"/>
          </p:cNvSpPr>
          <p:nvPr/>
        </p:nvSpPr>
        <p:spPr bwMode="auto">
          <a:xfrm>
            <a:off x="2987675" y="29241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74" name="Object 27"/>
          <p:cNvGraphicFramePr>
            <a:graphicFrameLocks noChangeAspect="1"/>
          </p:cNvGraphicFramePr>
          <p:nvPr/>
        </p:nvGraphicFramePr>
        <p:xfrm>
          <a:off x="2381250" y="4868863"/>
          <a:ext cx="4381500" cy="1798637"/>
        </p:xfrm>
        <a:graphic>
          <a:graphicData uri="http://schemas.openxmlformats.org/presentationml/2006/ole">
            <p:oleObj spid="_x0000_s5122" name="Формула" r:id="rId3" imgW="2349360" imgH="1028520" progId="Equation.3">
              <p:embed/>
            </p:oleObj>
          </a:graphicData>
        </a:graphic>
      </p:graphicFrame>
      <p:sp>
        <p:nvSpPr>
          <p:cNvPr id="6" name="Text Box 32"/>
          <p:cNvSpPr txBox="1">
            <a:spLocks noChangeArrowheads="1"/>
          </p:cNvSpPr>
          <p:nvPr/>
        </p:nvSpPr>
        <p:spPr bwMode="auto">
          <a:xfrm>
            <a:off x="2771775" y="2060575"/>
            <a:ext cx="296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85786" y="214290"/>
            <a:ext cx="65722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/>
              <a:t>Площа</a:t>
            </a:r>
            <a:r>
              <a:rPr lang="ru-RU" sz="3200" dirty="0" smtClean="0"/>
              <a:t> </a:t>
            </a:r>
            <a:r>
              <a:rPr lang="ru-RU" sz="3200" dirty="0" err="1" smtClean="0"/>
              <a:t>трикутника</a:t>
            </a:r>
            <a:r>
              <a:rPr lang="ru-RU" sz="3200" dirty="0" smtClean="0"/>
              <a:t> через</a:t>
            </a:r>
          </a:p>
          <a:p>
            <a:r>
              <a:rPr lang="ru-RU" sz="3200" dirty="0" err="1" smtClean="0"/>
              <a:t>r-радіус</a:t>
            </a:r>
            <a:r>
              <a:rPr lang="ru-RU" sz="3200" dirty="0" smtClean="0"/>
              <a:t> </a:t>
            </a:r>
            <a:r>
              <a:rPr lang="ru-RU" sz="3200" dirty="0" err="1" smtClean="0"/>
              <a:t>вписаного</a:t>
            </a:r>
            <a:r>
              <a:rPr lang="ru-RU" sz="3200" dirty="0" smtClean="0"/>
              <a:t> кола.</a:t>
            </a:r>
            <a:endParaRPr lang="uk-UA" sz="3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14348" y="3929066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Площа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трикутника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дорівнює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половині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добутку</a:t>
            </a:r>
            <a:endParaRPr lang="ru-RU" sz="2400" b="1" dirty="0" smtClean="0"/>
          </a:p>
          <a:p>
            <a:r>
              <a:rPr lang="ru-RU" sz="2400" b="1" dirty="0" smtClean="0"/>
              <a:t>  </a:t>
            </a:r>
            <a:r>
              <a:rPr lang="ru-RU" sz="2400" b="1" dirty="0" err="1" smtClean="0"/>
              <a:t>його</a:t>
            </a:r>
            <a:r>
              <a:rPr lang="ru-RU" sz="2400" b="1" dirty="0" smtClean="0"/>
              <a:t> периметра на </a:t>
            </a:r>
            <a:r>
              <a:rPr lang="ru-RU" sz="2400" b="1" dirty="0" err="1" smtClean="0"/>
              <a:t>радіус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вписаного</a:t>
            </a:r>
            <a:r>
              <a:rPr lang="ru-RU" sz="2400" b="1" dirty="0" smtClean="0"/>
              <a:t> кола.</a:t>
            </a:r>
            <a:endParaRPr lang="uk-UA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286644" y="614364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№181</a:t>
            </a:r>
            <a:endParaRPr lang="uk-UA" b="1" dirty="0"/>
          </a:p>
        </p:txBody>
      </p:sp>
      <p:graphicFrame>
        <p:nvGraphicFramePr>
          <p:cNvPr id="5123" name="Object 25"/>
          <p:cNvGraphicFramePr>
            <a:graphicFrameLocks noChangeAspect="1"/>
          </p:cNvGraphicFramePr>
          <p:nvPr/>
        </p:nvGraphicFramePr>
        <p:xfrm>
          <a:off x="5718175" y="2133600"/>
          <a:ext cx="2390775" cy="950913"/>
        </p:xfrm>
        <a:graphic>
          <a:graphicData uri="http://schemas.openxmlformats.org/presentationml/2006/ole">
            <p:oleObj spid="_x0000_s5123" name="Формула" r:id="rId4" imgW="990360" imgH="3934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Овал 82"/>
          <p:cNvSpPr>
            <a:spLocks noChangeArrowheads="1"/>
          </p:cNvSpPr>
          <p:nvPr/>
        </p:nvSpPr>
        <p:spPr bwMode="auto">
          <a:xfrm>
            <a:off x="642910" y="1285860"/>
            <a:ext cx="3214687" cy="3286125"/>
          </a:xfrm>
          <a:prstGeom prst="ellipse">
            <a:avLst/>
          </a:prstGeom>
          <a:solidFill>
            <a:schemeClr val="bg1"/>
          </a:solidFill>
          <a:ln w="76200" algn="ctr">
            <a:solidFill>
              <a:schemeClr val="accent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uk-UA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885188" y="66700"/>
            <a:ext cx="4311052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Площа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трикутника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через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R-радіус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описаного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кола</a:t>
            </a: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55650" y="1341438"/>
            <a:ext cx="3000375" cy="2216150"/>
            <a:chOff x="1530" y="765"/>
            <a:chExt cx="1890" cy="1396"/>
          </a:xfrm>
        </p:grpSpPr>
        <p:cxnSp>
          <p:nvCxnSpPr>
            <p:cNvPr id="4118" name="Прямая соединительная линия 60"/>
            <p:cNvCxnSpPr>
              <a:cxnSpLocks noChangeShapeType="1"/>
            </p:cNvCxnSpPr>
            <p:nvPr/>
          </p:nvCxnSpPr>
          <p:spPr bwMode="auto">
            <a:xfrm rot="5400000">
              <a:off x="1417" y="878"/>
              <a:ext cx="1395" cy="1170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19" name="Прямая соединительная линия 62"/>
            <p:cNvCxnSpPr>
              <a:cxnSpLocks noChangeShapeType="1"/>
            </p:cNvCxnSpPr>
            <p:nvPr/>
          </p:nvCxnSpPr>
          <p:spPr bwMode="auto">
            <a:xfrm rot="16200000" flipH="1">
              <a:off x="2362" y="1103"/>
              <a:ext cx="1395" cy="720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20" name="Прямая соединительная линия 64"/>
            <p:cNvCxnSpPr>
              <a:cxnSpLocks noChangeShapeType="1"/>
            </p:cNvCxnSpPr>
            <p:nvPr/>
          </p:nvCxnSpPr>
          <p:spPr bwMode="auto">
            <a:xfrm>
              <a:off x="1530" y="2160"/>
              <a:ext cx="1890" cy="1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67" name="Прямоугольник 66"/>
          <p:cNvSpPr/>
          <p:nvPr/>
        </p:nvSpPr>
        <p:spPr>
          <a:xfrm>
            <a:off x="936088" y="5699739"/>
            <a:ext cx="649524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Площа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трикутника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дорівнює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добутку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сторін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defRPr/>
            </a:pPr>
            <a:r>
              <a:rPr lang="ru-RU" sz="2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поділеній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чотири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радіуси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описаного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кола.</a:t>
            </a: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755650" y="1341438"/>
            <a:ext cx="3000375" cy="2214562"/>
            <a:chOff x="1530" y="765"/>
            <a:chExt cx="1890" cy="1395"/>
          </a:xfrm>
        </p:grpSpPr>
        <p:cxnSp>
          <p:nvCxnSpPr>
            <p:cNvPr id="78" name="Прямая соединительная линия 77"/>
            <p:cNvCxnSpPr/>
            <p:nvPr/>
          </p:nvCxnSpPr>
          <p:spPr>
            <a:xfrm rot="5400000">
              <a:off x="2115" y="1212"/>
              <a:ext cx="1032" cy="13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 rot="10800000">
              <a:off x="2562" y="1797"/>
              <a:ext cx="858" cy="36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rot="10800000" flipV="1">
              <a:off x="1530" y="1797"/>
              <a:ext cx="1032" cy="36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06" name="Прямоугольник 31"/>
          <p:cNvSpPr>
            <a:spLocks noChangeArrowheads="1"/>
          </p:cNvSpPr>
          <p:nvPr/>
        </p:nvSpPr>
        <p:spPr bwMode="auto">
          <a:xfrm>
            <a:off x="5715000" y="2071688"/>
            <a:ext cx="2357438" cy="1071562"/>
          </a:xfrm>
          <a:prstGeom prst="rect">
            <a:avLst/>
          </a:prstGeom>
          <a:noFill/>
          <a:ln w="57150" cmpd="thinThick" algn="ctr">
            <a:solidFill>
              <a:schemeClr val="hlink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uk-UA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250825" y="3573463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3059113" y="981075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3851275" y="3573463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2484438" y="2492375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098" name="Object 25"/>
          <p:cNvGraphicFramePr>
            <a:graphicFrameLocks noChangeAspect="1"/>
          </p:cNvGraphicFramePr>
          <p:nvPr/>
        </p:nvGraphicFramePr>
        <p:xfrm>
          <a:off x="6084888" y="2133600"/>
          <a:ext cx="1655762" cy="950913"/>
        </p:xfrm>
        <a:graphic>
          <a:graphicData uri="http://schemas.openxmlformats.org/presentationml/2006/ole">
            <p:oleObj spid="_x0000_s6146" name="Формула" r:id="rId3" imgW="685800" imgH="393480" progId="Equation.3">
              <p:embed/>
            </p:oleObj>
          </a:graphicData>
        </a:graphic>
      </p:graphicFrame>
      <p:graphicFrame>
        <p:nvGraphicFramePr>
          <p:cNvPr id="4099" name="Object 26"/>
          <p:cNvGraphicFramePr>
            <a:graphicFrameLocks noChangeAspect="1"/>
          </p:cNvGraphicFramePr>
          <p:nvPr/>
        </p:nvGraphicFramePr>
        <p:xfrm>
          <a:off x="1354138" y="4581525"/>
          <a:ext cx="6435725" cy="1173163"/>
        </p:xfrm>
        <a:graphic>
          <a:graphicData uri="http://schemas.openxmlformats.org/presentationml/2006/ole">
            <p:oleObj spid="_x0000_s6147" name="Формула" r:id="rId4" imgW="4483080" imgH="812520" progId="Equation.3">
              <p:embed/>
            </p:oleObj>
          </a:graphicData>
        </a:graphic>
      </p:graphicFrame>
      <p:sp>
        <p:nvSpPr>
          <p:cNvPr id="5" name="Text Box 33"/>
          <p:cNvSpPr txBox="1">
            <a:spLocks noChangeArrowheads="1"/>
          </p:cNvSpPr>
          <p:nvPr/>
        </p:nvSpPr>
        <p:spPr bwMode="auto">
          <a:xfrm>
            <a:off x="1403350" y="2781300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86644" y="614364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№180</a:t>
            </a:r>
            <a:endParaRPr lang="uk-UA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67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ctrTitle"/>
          </p:nvPr>
        </p:nvSpPr>
        <p:spPr>
          <a:xfrm>
            <a:off x="257138" y="0"/>
            <a:ext cx="8886862" cy="1470025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ГЕРОН ОЛЕКСАНДРІЙСЬКИЙ (</a:t>
            </a:r>
            <a:r>
              <a:rPr lang="ru-RU" sz="4000" b="1" dirty="0" err="1" smtClean="0"/>
              <a:t>Heronus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Alexandrinus</a:t>
            </a:r>
            <a:r>
              <a:rPr lang="ru-RU" sz="4000" b="1" dirty="0" smtClean="0"/>
              <a:t>)</a:t>
            </a:r>
          </a:p>
        </p:txBody>
      </p:sp>
      <p:pic>
        <p:nvPicPr>
          <p:cNvPr id="23555" name="Picture 4" descr="Heron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133600"/>
            <a:ext cx="14192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-10117138" y="2924175"/>
            <a:ext cx="18465801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2000200" y="1571612"/>
            <a:ext cx="7143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Герон </a:t>
            </a:r>
            <a:r>
              <a:rPr lang="ru-RU" sz="2000" b="1" dirty="0" err="1" smtClean="0"/>
              <a:t>Олександрійський</a:t>
            </a:r>
            <a:r>
              <a:rPr lang="ru-RU" sz="2000" b="1" dirty="0" smtClean="0"/>
              <a:t> - </a:t>
            </a:r>
            <a:r>
              <a:rPr lang="ru-RU" sz="2000" b="1" dirty="0" err="1" smtClean="0"/>
              <a:t>грецький</a:t>
            </a:r>
            <a:r>
              <a:rPr lang="ru-RU" sz="2000" b="1" dirty="0" smtClean="0"/>
              <a:t> учений,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працював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Олександрії</a:t>
            </a:r>
            <a:r>
              <a:rPr lang="ru-RU" sz="2000" b="1" dirty="0" smtClean="0"/>
              <a:t>, (</a:t>
            </a:r>
            <a:r>
              <a:rPr lang="ru-RU" sz="2000" b="1" dirty="0" err="1" smtClean="0"/>
              <a:t>дати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народження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смерті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невідомі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ймовірно</a:t>
            </a:r>
            <a:r>
              <a:rPr lang="ru-RU" sz="2000" b="1" dirty="0" smtClean="0"/>
              <a:t>, I - II ст. Н. Е..).</a:t>
            </a:r>
          </a:p>
          <a:p>
            <a:r>
              <a:rPr lang="ru-RU" sz="2000" b="1" dirty="0" err="1" smtClean="0"/>
              <a:t>Математичні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роботи</a:t>
            </a:r>
            <a:r>
              <a:rPr lang="ru-RU" sz="2000" b="1" dirty="0" smtClean="0"/>
              <a:t> Герона </a:t>
            </a:r>
            <a:r>
              <a:rPr lang="ru-RU" sz="2000" b="1" dirty="0" err="1" smtClean="0"/>
              <a:t>є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енциклопедією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античної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прикладної</a:t>
            </a:r>
            <a:r>
              <a:rPr lang="ru-RU" sz="2000" b="1" dirty="0" smtClean="0"/>
              <a:t> математики. У "</a:t>
            </a:r>
            <a:r>
              <a:rPr lang="ru-RU" sz="2000" b="1" dirty="0" err="1" smtClean="0"/>
              <a:t>Метриці</a:t>
            </a:r>
            <a:r>
              <a:rPr lang="ru-RU" sz="2000" b="1" dirty="0" smtClean="0"/>
              <a:t>" </a:t>
            </a:r>
            <a:r>
              <a:rPr lang="ru-RU" sz="2000" b="1" dirty="0" err="1" smtClean="0"/>
              <a:t>дані</a:t>
            </a:r>
            <a:r>
              <a:rPr lang="ru-RU" sz="2000" b="1" dirty="0" smtClean="0"/>
              <a:t> правила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формули</a:t>
            </a:r>
            <a:r>
              <a:rPr lang="ru-RU" sz="2000" b="1" dirty="0" smtClean="0"/>
              <a:t> для точного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наближеного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розрахунку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різних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геометричних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фігур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наприклад</a:t>
            </a:r>
            <a:r>
              <a:rPr lang="ru-RU" sz="2000" b="1" dirty="0" smtClean="0"/>
              <a:t> формула Герона для </a:t>
            </a:r>
            <a:r>
              <a:rPr lang="ru-RU" sz="2000" b="1" dirty="0" err="1" smtClean="0"/>
              <a:t>визначення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площі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трикутника</a:t>
            </a:r>
            <a:r>
              <a:rPr lang="ru-RU" sz="2000" b="1" dirty="0" smtClean="0"/>
              <a:t> за </a:t>
            </a:r>
            <a:r>
              <a:rPr lang="ru-RU" sz="2000" b="1" dirty="0" err="1" smtClean="0"/>
              <a:t>трьома</a:t>
            </a:r>
            <a:r>
              <a:rPr lang="ru-RU" sz="2000" b="1" dirty="0" smtClean="0"/>
              <a:t> сторонами, правила </a:t>
            </a:r>
            <a:r>
              <a:rPr lang="ru-RU" sz="2000" b="1" dirty="0" err="1" smtClean="0"/>
              <a:t>чисельного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рішення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квадратних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рівнянь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наближеного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вилучення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квадратних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кубічних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коренів</a:t>
            </a:r>
            <a:r>
              <a:rPr lang="ru-RU" sz="2000" b="1" dirty="0" smtClean="0"/>
              <a:t>. В основному </a:t>
            </a:r>
            <a:r>
              <a:rPr lang="ru-RU" sz="2000" b="1" dirty="0" err="1" smtClean="0"/>
              <a:t>виклад</a:t>
            </a:r>
            <a:r>
              <a:rPr lang="ru-RU" sz="2000" b="1" dirty="0" smtClean="0"/>
              <a:t> у </a:t>
            </a:r>
            <a:r>
              <a:rPr lang="ru-RU" sz="2000" b="1" dirty="0" err="1" smtClean="0"/>
              <a:t>математичних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працях</a:t>
            </a:r>
            <a:r>
              <a:rPr lang="ru-RU" sz="2000" b="1" dirty="0" smtClean="0"/>
              <a:t> Герона </a:t>
            </a:r>
            <a:r>
              <a:rPr lang="ru-RU" sz="2000" b="1" dirty="0" err="1" smtClean="0"/>
              <a:t>догматичний</a:t>
            </a:r>
            <a:r>
              <a:rPr lang="ru-RU" sz="2000" b="1" dirty="0" smtClean="0"/>
              <a:t> - правила часто не </a:t>
            </a:r>
            <a:r>
              <a:rPr lang="ru-RU" sz="2000" b="1" dirty="0" err="1" smtClean="0"/>
              <a:t>виводяться</a:t>
            </a:r>
            <a:r>
              <a:rPr lang="ru-RU" sz="2000" b="1" dirty="0" smtClean="0"/>
              <a:t>, а </a:t>
            </a:r>
            <a:r>
              <a:rPr lang="ru-RU" sz="2000" b="1" dirty="0" err="1" smtClean="0"/>
              <a:t>тільки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з'ясовуються</a:t>
            </a:r>
            <a:r>
              <a:rPr lang="ru-RU" sz="2000" b="1" dirty="0" smtClean="0"/>
              <a:t> на прикладах.</a:t>
            </a:r>
          </a:p>
          <a:p>
            <a:r>
              <a:rPr lang="ru-RU" sz="2000" b="1" dirty="0" smtClean="0"/>
              <a:t>  Герон </a:t>
            </a:r>
            <a:r>
              <a:rPr lang="ru-RU" sz="2000" b="1" dirty="0" err="1" smtClean="0"/>
              <a:t>займався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геометрією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механікою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гідростатики</a:t>
            </a:r>
            <a:r>
              <a:rPr lang="ru-RU" sz="2000" b="1" dirty="0" smtClean="0"/>
              <a:t>, оптикою.</a:t>
            </a:r>
            <a:endParaRPr lang="ru-RU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148</TotalTime>
  <Words>224</Words>
  <Application>Microsoft Office PowerPoint</Application>
  <PresentationFormat>Экран (4:3)</PresentationFormat>
  <Paragraphs>70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Эркер</vt:lpstr>
      <vt:lpstr>Формула</vt:lpstr>
      <vt:lpstr>Equation</vt:lpstr>
      <vt:lpstr>Площа трикутника</vt:lpstr>
      <vt:lpstr>Перевірка домашнього завдання</vt:lpstr>
      <vt:lpstr>Перевірка домашнього завдання</vt:lpstr>
      <vt:lpstr>Слайд 4</vt:lpstr>
      <vt:lpstr>Обчислити площу трикутника</vt:lpstr>
      <vt:lpstr>Слайд 6</vt:lpstr>
      <vt:lpstr>Слайд 7</vt:lpstr>
      <vt:lpstr>Слайд 8</vt:lpstr>
      <vt:lpstr>ГЕРОН ОЛЕКСАНДРІЙСЬКИЙ (Heronus Alexandrinus)</vt:lpstr>
      <vt:lpstr>Слайд 10</vt:lpstr>
      <vt:lpstr>Слайд 11</vt:lpstr>
      <vt:lpstr>Слайд 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Площа трикутника</dc:title>
  <dc:creator>Надежда</dc:creator>
  <cp:lastModifiedBy>Надежда</cp:lastModifiedBy>
  <cp:revision>18</cp:revision>
  <dcterms:created xsi:type="dcterms:W3CDTF">2012-10-23T14:53:18Z</dcterms:created>
  <dcterms:modified xsi:type="dcterms:W3CDTF">2012-11-01T16:34:03Z</dcterms:modified>
</cp:coreProperties>
</file>